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7" autoAdjust="0"/>
  </p:normalViewPr>
  <p:slideViewPr>
    <p:cSldViewPr>
      <p:cViewPr varScale="1">
        <p:scale>
          <a:sx n="91" d="100"/>
          <a:sy n="91" d="100"/>
        </p:scale>
        <p:origin x="12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C7BE3-E1C4-4212-A57F-B8F59201D18E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B0E7E-54DE-47FB-8518-64253A55C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99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B0E7E-54DE-47FB-8518-64253A55CD0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12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B0E7E-54DE-47FB-8518-64253A55CD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96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29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7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14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04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08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5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38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89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5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0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AE3F-9AEB-4CFD-9E6F-81297A0C0401}" type="datetimeFigureOut">
              <a:rPr kumimoji="1" lang="ja-JP" altLang="en-US" smtClean="0"/>
              <a:t>2020/10/10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FC12-8089-4182-A66F-FB544C6A6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8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139" y="55209"/>
            <a:ext cx="6570117" cy="150158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2200" b="1" dirty="0"/>
              <a:t>総合機械工学科ご入学おめでとうございます</a:t>
            </a:r>
            <a:br>
              <a:rPr kumimoji="1" lang="en-US" altLang="ja-JP" sz="2200" b="1" dirty="0"/>
            </a:br>
            <a:r>
              <a:rPr kumimoji="1" lang="en-US" altLang="ja-JP" sz="2200" b="1" dirty="0">
                <a:latin typeface="Comic Sans MS" panose="030F0702030302020204" pitchFamily="66" charset="0"/>
              </a:rPr>
              <a:t>Congratulations on your enrollment in the Department of Modern Mechanical Engineering</a:t>
            </a:r>
            <a:br>
              <a:rPr kumimoji="1" lang="en-US" altLang="ja-JP" dirty="0"/>
            </a:br>
            <a:r>
              <a:rPr lang="ja-JP" altLang="en-US" sz="2000" b="1" dirty="0"/>
              <a:t>早稲田機友会会長　梅津光生　（</a:t>
            </a:r>
            <a:r>
              <a:rPr lang="en-US" altLang="ja-JP" sz="2000" b="1" dirty="0"/>
              <a:t>1974</a:t>
            </a:r>
            <a:r>
              <a:rPr lang="ja-JP" altLang="en-US" sz="2000" b="1" dirty="0"/>
              <a:t>年卒業）</a:t>
            </a:r>
            <a:br>
              <a:rPr lang="en-US" altLang="ja-JP" sz="1800" b="1" dirty="0"/>
            </a:br>
            <a:r>
              <a:rPr lang="en-US" altLang="ja-JP" sz="2000" b="1" dirty="0">
                <a:latin typeface="Comic Sans MS" panose="030F0702030302020204" pitchFamily="66" charset="0"/>
              </a:rPr>
              <a:t>Mitsuo Umezu, Chairman of </a:t>
            </a:r>
            <a:r>
              <a:rPr lang="en-US" altLang="ja-JP" sz="2000" b="1" dirty="0" err="1">
                <a:latin typeface="Comic Sans MS" panose="030F0702030302020204" pitchFamily="66" charset="0"/>
              </a:rPr>
              <a:t>Waseda</a:t>
            </a:r>
            <a:r>
              <a:rPr lang="en-US" altLang="ja-JP" sz="2000" b="1" dirty="0">
                <a:latin typeface="Comic Sans MS" panose="030F0702030302020204" pitchFamily="66" charset="0"/>
              </a:rPr>
              <a:t> </a:t>
            </a:r>
            <a:r>
              <a:rPr lang="en-US" altLang="ja-JP" sz="2000" b="1" dirty="0" err="1">
                <a:latin typeface="Comic Sans MS" panose="030F0702030302020204" pitchFamily="66" charset="0"/>
              </a:rPr>
              <a:t>Kiyukai</a:t>
            </a:r>
            <a:r>
              <a:rPr lang="en-US" altLang="ja-JP" sz="2000" b="1" dirty="0">
                <a:latin typeface="Comic Sans MS" panose="030F0702030302020204" pitchFamily="66" charset="0"/>
              </a:rPr>
              <a:t> (1974</a:t>
            </a:r>
            <a:r>
              <a:rPr lang="ja-JP" altLang="en-US" sz="2000" b="1" dirty="0">
                <a:latin typeface="Comic Sans MS" panose="030F0702030302020204" pitchFamily="66" charset="0"/>
              </a:rPr>
              <a:t>　</a:t>
            </a:r>
            <a:r>
              <a:rPr lang="en-US" altLang="ja-JP" sz="2000" b="1" dirty="0">
                <a:latin typeface="Comic Sans MS" panose="030F0702030302020204" pitchFamily="66" charset="0"/>
              </a:rPr>
              <a:t>BE</a:t>
            </a:r>
            <a:r>
              <a:rPr lang="ja-JP" altLang="en-US" sz="2000" b="1" dirty="0">
                <a:latin typeface="Comic Sans MS" panose="030F0702030302020204" pitchFamily="66" charset="0"/>
              </a:rPr>
              <a:t>）</a:t>
            </a:r>
            <a:endParaRPr kumimoji="1" lang="ja-JP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5583" y="1736223"/>
            <a:ext cx="3689797" cy="22985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kumimoji="1" lang="ja-JP" altLang="en-US" sz="2400" b="1" dirty="0">
                <a:solidFill>
                  <a:schemeClr val="tx1"/>
                </a:solidFill>
              </a:rPr>
              <a:t>１．</a:t>
            </a:r>
            <a:r>
              <a:rPr kumimoji="1" lang="ja-JP" altLang="en-US" sz="2600" b="1" dirty="0">
                <a:solidFill>
                  <a:schemeClr val="tx1"/>
                </a:solidFill>
              </a:rPr>
              <a:t>組織：　学生・</a:t>
            </a:r>
            <a:r>
              <a:rPr kumimoji="1" lang="en-US" altLang="ja-JP" sz="2600" b="1" dirty="0">
                <a:solidFill>
                  <a:schemeClr val="tx1"/>
                </a:solidFill>
              </a:rPr>
              <a:t>OB</a:t>
            </a:r>
            <a:r>
              <a:rPr kumimoji="1" lang="ja-JP" altLang="en-US" sz="2600" b="1" dirty="0">
                <a:solidFill>
                  <a:schemeClr val="tx1"/>
                </a:solidFill>
              </a:rPr>
              <a:t>・教員で</a:t>
            </a:r>
            <a:endParaRPr kumimoji="1" lang="en-US" altLang="ja-JP" sz="2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600" b="1" dirty="0">
                <a:solidFill>
                  <a:schemeClr val="tx1"/>
                </a:solidFill>
              </a:rPr>
              <a:t>　　　　　　　</a:t>
            </a:r>
            <a:r>
              <a:rPr kumimoji="1" lang="ja-JP" altLang="en-US" sz="2600" b="1" dirty="0">
                <a:solidFill>
                  <a:schemeClr val="tx1"/>
                </a:solidFill>
              </a:rPr>
              <a:t>構成する団体</a:t>
            </a:r>
            <a:endParaRPr kumimoji="1" lang="en-US" altLang="ja-JP" sz="2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600" b="1" dirty="0">
                <a:solidFill>
                  <a:schemeClr val="tx1"/>
                </a:solidFill>
              </a:rPr>
              <a:t>２．会員数：約</a:t>
            </a:r>
            <a:r>
              <a:rPr lang="en-US" altLang="ja-JP" sz="2600" b="1" dirty="0">
                <a:solidFill>
                  <a:schemeClr val="tx1"/>
                </a:solidFill>
              </a:rPr>
              <a:t>3</a:t>
            </a:r>
            <a:r>
              <a:rPr lang="ja-JP" altLang="en-US" sz="2600" b="1" dirty="0">
                <a:solidFill>
                  <a:schemeClr val="tx1"/>
                </a:solidFill>
              </a:rPr>
              <a:t>万人</a:t>
            </a:r>
            <a:endParaRPr lang="en-US" altLang="ja-JP" sz="2600" b="1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600" b="1" dirty="0">
                <a:solidFill>
                  <a:schemeClr val="tx1"/>
                </a:solidFill>
              </a:rPr>
              <a:t>３．</a:t>
            </a:r>
            <a:r>
              <a:rPr lang="ja-JP" altLang="en-US" sz="2600" b="1" dirty="0">
                <a:solidFill>
                  <a:schemeClr val="tx1"/>
                </a:solidFill>
              </a:rPr>
              <a:t>歴史：　</a:t>
            </a:r>
            <a:r>
              <a:rPr lang="en-US" altLang="ja-JP" sz="2600" b="1" dirty="0">
                <a:solidFill>
                  <a:schemeClr val="tx1"/>
                </a:solidFill>
              </a:rPr>
              <a:t>100</a:t>
            </a:r>
            <a:r>
              <a:rPr lang="ja-JP" altLang="en-US" sz="2600" b="1" dirty="0">
                <a:solidFill>
                  <a:schemeClr val="tx1"/>
                </a:solidFill>
              </a:rPr>
              <a:t>年以上</a:t>
            </a:r>
            <a:endParaRPr lang="en-US" altLang="ja-JP" sz="2600" b="1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600" b="1" dirty="0">
                <a:solidFill>
                  <a:schemeClr val="tx1"/>
                </a:solidFill>
              </a:rPr>
              <a:t>４．メリット：社会で活躍している　</a:t>
            </a:r>
            <a:endParaRPr kumimoji="1" lang="en-US" altLang="ja-JP" sz="2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6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26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2600" b="1" dirty="0">
                <a:solidFill>
                  <a:schemeClr val="tx1"/>
                </a:solidFill>
              </a:rPr>
              <a:t>OB</a:t>
            </a:r>
            <a:r>
              <a:rPr kumimoji="1" lang="ja-JP" altLang="en-US" sz="2600" b="1" dirty="0">
                <a:solidFill>
                  <a:schemeClr val="tx1"/>
                </a:solidFill>
              </a:rPr>
              <a:t>多数が学生組織を支援</a:t>
            </a:r>
            <a:endParaRPr kumimoji="1" lang="en-US" altLang="ja-JP" sz="2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600" b="1" dirty="0">
                <a:solidFill>
                  <a:schemeClr val="tx1"/>
                </a:solidFill>
              </a:rPr>
              <a:t>５．機友会のイメージ：下記</a:t>
            </a:r>
            <a:endParaRPr lang="en-US" altLang="ja-JP" sz="2600" b="1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D22E56-0E7B-45EA-8079-463CA23EC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873" y="188640"/>
            <a:ext cx="1906989" cy="11131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3C7823-0C6C-4061-BF3C-1CA890A0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711" y="3747573"/>
            <a:ext cx="4468850" cy="2908661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DF19C432-16C4-44CC-9893-B04A588CB8A3}"/>
              </a:ext>
            </a:extLst>
          </p:cNvPr>
          <p:cNvSpPr/>
          <p:nvPr/>
        </p:nvSpPr>
        <p:spPr>
          <a:xfrm>
            <a:off x="7956376" y="4941168"/>
            <a:ext cx="720080" cy="62636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0DCD7-3D41-4989-BB72-7F2268EE9203}"/>
              </a:ext>
            </a:extLst>
          </p:cNvPr>
          <p:cNvSpPr txBox="1"/>
          <p:nvPr/>
        </p:nvSpPr>
        <p:spPr>
          <a:xfrm>
            <a:off x="3985380" y="1729374"/>
            <a:ext cx="5051116" cy="2031325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b="1" dirty="0">
                <a:latin typeface="Comic Sans MS" panose="030F0702030302020204" pitchFamily="66" charset="0"/>
              </a:rPr>
              <a:t>Organization:  Consisting of</a:t>
            </a:r>
            <a:r>
              <a:rPr lang="ja-JP" altLang="en-US" b="1" dirty="0">
                <a:latin typeface="Comic Sans MS" panose="030F0702030302020204" pitchFamily="66" charset="0"/>
              </a:rPr>
              <a:t>　</a:t>
            </a:r>
            <a:r>
              <a:rPr lang="en-US" altLang="ja-JP" b="1" dirty="0">
                <a:latin typeface="Comic Sans MS" panose="030F0702030302020204" pitchFamily="66" charset="0"/>
              </a:rPr>
              <a:t>students,</a:t>
            </a:r>
            <a:r>
              <a:rPr lang="ja-JP" altLang="en-US" b="1" dirty="0">
                <a:latin typeface="Comic Sans MS" panose="030F0702030302020204" pitchFamily="66" charset="0"/>
              </a:rPr>
              <a:t>　</a:t>
            </a:r>
            <a:r>
              <a:rPr lang="en-US" altLang="ja-JP" b="1" dirty="0">
                <a:latin typeface="Comic Sans MS" panose="030F0702030302020204" pitchFamily="66" charset="0"/>
              </a:rPr>
              <a:t>alumni,</a:t>
            </a:r>
            <a:r>
              <a:rPr lang="ja-JP" altLang="en-US" b="1" dirty="0">
                <a:latin typeface="Comic Sans MS" panose="030F0702030302020204" pitchFamily="66" charset="0"/>
              </a:rPr>
              <a:t>　</a:t>
            </a:r>
            <a:r>
              <a:rPr lang="en-US" altLang="ja-JP" b="1" dirty="0">
                <a:latin typeface="Comic Sans MS" panose="030F0702030302020204" pitchFamily="66" charset="0"/>
              </a:rPr>
              <a:t>and faculty members</a:t>
            </a:r>
          </a:p>
          <a:p>
            <a:r>
              <a:rPr lang="en-US" altLang="ja-JP" b="1" dirty="0">
                <a:latin typeface="Comic Sans MS" panose="030F0702030302020204" pitchFamily="66" charset="0"/>
              </a:rPr>
              <a:t>2. Number of members:</a:t>
            </a:r>
            <a:r>
              <a:rPr lang="ja-JP" altLang="en-US" b="1" dirty="0">
                <a:latin typeface="Comic Sans MS" panose="030F0702030302020204" pitchFamily="66" charset="0"/>
              </a:rPr>
              <a:t>　</a:t>
            </a:r>
            <a:r>
              <a:rPr lang="en-US" altLang="ja-JP" b="1" dirty="0">
                <a:latin typeface="Comic Sans MS" panose="030F0702030302020204" pitchFamily="66" charset="0"/>
              </a:rPr>
              <a:t>Approx. 30,000</a:t>
            </a:r>
          </a:p>
          <a:p>
            <a:r>
              <a:rPr lang="en-US" altLang="ja-JP" b="1" dirty="0">
                <a:latin typeface="Comic Sans MS" panose="030F0702030302020204" pitchFamily="66" charset="0"/>
              </a:rPr>
              <a:t>3. History:    Over 100 years</a:t>
            </a:r>
          </a:p>
          <a:p>
            <a:r>
              <a:rPr lang="en-US" altLang="ja-JP" b="1" dirty="0">
                <a:latin typeface="Comic Sans MS" panose="030F0702030302020204" pitchFamily="66" charset="0"/>
              </a:rPr>
              <a:t>4. Merit:   Many alumni who are active in</a:t>
            </a:r>
            <a:r>
              <a:rPr lang="ja-JP" altLang="en-US" b="1" dirty="0">
                <a:latin typeface="Comic Sans MS" panose="030F0702030302020204" pitchFamily="66" charset="0"/>
              </a:rPr>
              <a:t>　</a:t>
            </a:r>
            <a:r>
              <a:rPr lang="en-US" altLang="ja-JP" b="1" dirty="0">
                <a:latin typeface="Comic Sans MS" panose="030F0702030302020204" pitchFamily="66" charset="0"/>
              </a:rPr>
              <a:t>society support student organizations</a:t>
            </a:r>
          </a:p>
          <a:p>
            <a:r>
              <a:rPr lang="en-US" altLang="ja-JP" b="1" dirty="0">
                <a:latin typeface="Comic Sans MS" panose="030F0702030302020204" pitchFamily="66" charset="0"/>
              </a:rPr>
              <a:t>5. Image of </a:t>
            </a:r>
            <a:r>
              <a:rPr lang="en-US" altLang="ja-JP" b="1" dirty="0" err="1">
                <a:latin typeface="Comic Sans MS" panose="030F0702030302020204" pitchFamily="66" charset="0"/>
              </a:rPr>
              <a:t>Kiyukai</a:t>
            </a:r>
            <a:r>
              <a:rPr lang="en-US" altLang="ja-JP" b="1" dirty="0">
                <a:latin typeface="Comic Sans MS" panose="030F0702030302020204" pitchFamily="66" charset="0"/>
              </a:rPr>
              <a:t>: Below</a:t>
            </a:r>
            <a:r>
              <a:rPr lang="ja-JP" altLang="en-US" b="1" dirty="0">
                <a:latin typeface="Comic Sans MS" panose="030F0702030302020204" pitchFamily="66" charset="0"/>
              </a:rPr>
              <a:t> </a:t>
            </a:r>
            <a:r>
              <a:rPr lang="en-US" altLang="ja-JP" b="1" dirty="0">
                <a:latin typeface="Comic Sans MS" panose="030F0702030302020204" pitchFamily="66" charset="0"/>
              </a:rPr>
              <a:t>left</a:t>
            </a:r>
            <a:endParaRPr lang="ja-JP" altLang="en-US" b="1" dirty="0"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4083098-9279-45EC-8072-6410D52E1131}"/>
              </a:ext>
            </a:extLst>
          </p:cNvPr>
          <p:cNvSpPr txBox="1"/>
          <p:nvPr/>
        </p:nvSpPr>
        <p:spPr>
          <a:xfrm>
            <a:off x="295583" y="4312876"/>
            <a:ext cx="3912023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先輩が社会で活躍＝</a:t>
            </a:r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後輩に意識を感じさせない後押し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08A3C8-7314-472B-A85B-913272D82B45}"/>
              </a:ext>
            </a:extLst>
          </p:cNvPr>
          <p:cNvSpPr txBox="1"/>
          <p:nvPr/>
        </p:nvSpPr>
        <p:spPr>
          <a:xfrm>
            <a:off x="295583" y="5378604"/>
            <a:ext cx="3912023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Seniors play an active role in society = </a:t>
            </a:r>
          </a:p>
          <a:p>
            <a:r>
              <a:rPr lang="ja-JP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　　</a:t>
            </a:r>
            <a:r>
              <a:rPr lang="en-US" altLang="ja-JP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Support that does not make</a:t>
            </a:r>
            <a:r>
              <a:rPr lang="ja-JP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　</a:t>
            </a:r>
            <a:endParaRPr lang="en-US" altLang="ja-JP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juniors feel conscious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450FFBC-120E-4B29-887C-0CFE4DC2E75B}"/>
              </a:ext>
            </a:extLst>
          </p:cNvPr>
          <p:cNvSpPr/>
          <p:nvPr/>
        </p:nvSpPr>
        <p:spPr>
          <a:xfrm>
            <a:off x="6876256" y="6374186"/>
            <a:ext cx="1897783" cy="151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大井川鐵道写真素材より</a:t>
            </a:r>
          </a:p>
        </p:txBody>
      </p:sp>
    </p:spTree>
    <p:extLst>
      <p:ext uri="{BB962C8B-B14F-4D97-AF65-F5344CB8AC3E}">
        <p14:creationId xmlns:p14="http://schemas.microsoft.com/office/powerpoint/2010/main" val="108496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04AF38-E0F4-4A5C-9551-3201A86C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260648"/>
            <a:ext cx="6158208" cy="201622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ja-JP" altLang="en-US" sz="3200" b="1" dirty="0"/>
              <a:t>ダーウィンの進化論の中で、生き残るとは、</a:t>
            </a:r>
            <a:br>
              <a:rPr lang="en-US" altLang="ja-JP" sz="3200" dirty="0"/>
            </a:br>
            <a:r>
              <a:rPr lang="en-US" altLang="ja-JP" sz="3200" b="1" dirty="0">
                <a:latin typeface="Comic Sans MS" panose="030F0702030302020204" pitchFamily="66" charset="0"/>
              </a:rPr>
              <a:t>Survive in Darwin's theory of evolution 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CEFB64B3-3277-433A-B427-0EC96825C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604" y="2492896"/>
            <a:ext cx="8052836" cy="6480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000" dirty="0"/>
              <a:t>その生息環境に適応するということであり、生き残っている子どもはその生息環境においては好ましい変異を</a:t>
            </a:r>
            <a:r>
              <a:rPr lang="ja-JP" altLang="en-US" sz="2000" b="1" dirty="0"/>
              <a:t>遺伝</a:t>
            </a:r>
            <a:r>
              <a:rPr lang="ja-JP" altLang="en-US" sz="2000" dirty="0"/>
              <a:t>していると考える。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4" name="図 13" descr="男, 衣類, 衣料, 頭飾り が含まれている画像&#10;&#10;自動的に生成された説明">
            <a:extLst>
              <a:ext uri="{FF2B5EF4-FFF2-40B4-BE49-F238E27FC236}">
                <a16:creationId xmlns:a16="http://schemas.microsoft.com/office/drawing/2014/main" id="{5AD08FEA-549D-4922-A689-883449CF5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98" y="365357"/>
            <a:ext cx="1390650" cy="1905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6F485F2-1963-4B27-93B0-5FBDA87F0DEE}"/>
              </a:ext>
            </a:extLst>
          </p:cNvPr>
          <p:cNvSpPr txBox="1"/>
          <p:nvPr/>
        </p:nvSpPr>
        <p:spPr>
          <a:xfrm>
            <a:off x="498376" y="3418166"/>
            <a:ext cx="8147248" cy="101566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omic Sans MS" panose="030F0702030302020204" pitchFamily="66" charset="0"/>
              </a:rPr>
              <a:t>It means adapting to that habitat, and we believe that the surviving children have inherited favorable mutations in that habitat.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BA2891-0B90-4306-8651-A8ACF98AEA1C}"/>
              </a:ext>
            </a:extLst>
          </p:cNvPr>
          <p:cNvSpPr/>
          <p:nvPr/>
        </p:nvSpPr>
        <p:spPr>
          <a:xfrm>
            <a:off x="544848" y="5080455"/>
            <a:ext cx="7987591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/>
              <a:t>会長からのメッセージ：　学生生活を通じて、主語を</a:t>
            </a:r>
            <a:r>
              <a:rPr lang="ja-JP" altLang="en-US" sz="2000" dirty="0"/>
              <a:t>“</a:t>
            </a:r>
            <a:r>
              <a:rPr kumimoji="1" lang="ja-JP" altLang="en-US" sz="2000" dirty="0"/>
              <a:t>Ｉ”にして考え、自分の</a:t>
            </a:r>
            <a:endParaRPr kumimoji="1" lang="en-US" altLang="ja-JP" sz="2000" dirty="0"/>
          </a:p>
          <a:p>
            <a:r>
              <a:rPr lang="ja-JP" altLang="en-US" sz="2000" dirty="0"/>
              <a:t>　　　　　　　　　　　　　　　</a:t>
            </a:r>
            <a:r>
              <a:rPr kumimoji="1" lang="ja-JP" altLang="en-US" sz="2000" dirty="0"/>
              <a:t>価値を見出し、高めてほしい。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34AA35-B0FA-4D1E-9041-5F309D1F6FF2}"/>
              </a:ext>
            </a:extLst>
          </p:cNvPr>
          <p:cNvSpPr txBox="1"/>
          <p:nvPr/>
        </p:nvSpPr>
        <p:spPr>
          <a:xfrm>
            <a:off x="544848" y="5934670"/>
            <a:ext cx="805960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Comic Sans MS" panose="030F0702030302020204" pitchFamily="66" charset="0"/>
              </a:rPr>
              <a:t>Message from the Chairman: Throughout your student life, 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　　</a:t>
            </a:r>
            <a:r>
              <a:rPr lang="en-US" altLang="ja-JP" b="1" dirty="0">
                <a:solidFill>
                  <a:schemeClr val="bg1"/>
                </a:solidFill>
                <a:latin typeface="Comic Sans MS" panose="030F0702030302020204" pitchFamily="66" charset="0"/>
              </a:rPr>
              <a:t>think about the subject as "I", find your own value, and enhance it.</a:t>
            </a:r>
          </a:p>
        </p:txBody>
      </p:sp>
    </p:spTree>
    <p:extLst>
      <p:ext uri="{BB962C8B-B14F-4D97-AF65-F5344CB8AC3E}">
        <p14:creationId xmlns:p14="http://schemas.microsoft.com/office/powerpoint/2010/main" val="204225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336</Words>
  <Application>Microsoft Office PowerPoint</Application>
  <PresentationFormat>画面に合わせる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Comic Sans MS</vt:lpstr>
      <vt:lpstr>Office ​​テーマ</vt:lpstr>
      <vt:lpstr>総合機械工学科ご入学おめでとうございます Congratulations on your enrollment in the Department of Modern Mechanical Engineering 早稲田機友会会長　梅津光生　（1974年卒業） Mitsuo Umezu, Chairman of Waseda Kiyukai (1974　BE）</vt:lpstr>
      <vt:lpstr>ダーウィンの進化論の中で、生き残るとは、 Survive in Darwin's theory of evolution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ご入学おめでとうございます 早稲田機友会会長　梅津光生　（1974年卒業）</dc:title>
  <dc:creator>UMEZU Mitsuo</dc:creator>
  <cp:lastModifiedBy>梅津 光生</cp:lastModifiedBy>
  <cp:revision>13</cp:revision>
  <dcterms:created xsi:type="dcterms:W3CDTF">2020-09-30T05:40:20Z</dcterms:created>
  <dcterms:modified xsi:type="dcterms:W3CDTF">2020-10-09T15:12:30Z</dcterms:modified>
</cp:coreProperties>
</file>